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1" r:id="rId6"/>
    <p:sldId id="262" r:id="rId7"/>
    <p:sldId id="259" r:id="rId8"/>
    <p:sldId id="263" r:id="rId9"/>
    <p:sldId id="264" r:id="rId10"/>
    <p:sldId id="265" r:id="rId11"/>
    <p:sldId id="267" r:id="rId12"/>
    <p:sldId id="260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7733A-67DF-4972-9F2C-43D018B0E0D3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5AC58-019B-435C-A538-043052BD3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4/8/2008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HANQCA INSTRUCTION AND KFL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S. Wells</a:t>
            </a:r>
          </a:p>
          <a:p>
            <a:r>
              <a:rPr lang="en-US" dirty="0" smtClean="0"/>
              <a:t>Brigham Young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this period all KOREA 301 students were administered Sino-Korean vocabulary tests during the first and last week of the course.</a:t>
            </a:r>
          </a:p>
          <a:p>
            <a:r>
              <a:rPr lang="en-US" dirty="0" smtClean="0"/>
              <a:t>The pre- and post-tests were identical in format but contained different test words. The tests consisted of six sections of 20 questions each. In each section half the questions included </a:t>
            </a:r>
            <a:r>
              <a:rPr lang="en-US" dirty="0" err="1" smtClean="0"/>
              <a:t>hanqca</a:t>
            </a:r>
            <a:r>
              <a:rPr lang="en-US" dirty="0" smtClean="0"/>
              <a:t> in parenthesis next to the word being tested while half included no </a:t>
            </a:r>
            <a:r>
              <a:rPr lang="en-US" dirty="0" err="1" smtClean="0"/>
              <a:t>hanqca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group</a:t>
            </a:r>
          </a:p>
          <a:p>
            <a:pPr lvl="1"/>
            <a:r>
              <a:rPr lang="en-US" dirty="0" smtClean="0"/>
              <a:t>Pre-test: 53% correct</a:t>
            </a:r>
          </a:p>
          <a:p>
            <a:pPr lvl="1"/>
            <a:r>
              <a:rPr lang="en-US" dirty="0" smtClean="0"/>
              <a:t>Post-test: 59% correct</a:t>
            </a:r>
          </a:p>
          <a:p>
            <a:pPr lvl="1"/>
            <a:r>
              <a:rPr lang="en-US" dirty="0" smtClean="0"/>
              <a:t>Increase: 11.3%</a:t>
            </a:r>
          </a:p>
          <a:p>
            <a:r>
              <a:rPr lang="en-US" dirty="0" smtClean="0"/>
              <a:t>Test group</a:t>
            </a:r>
          </a:p>
          <a:p>
            <a:pPr lvl="1"/>
            <a:r>
              <a:rPr lang="en-US" dirty="0" smtClean="0"/>
              <a:t>Pre-test: 48%</a:t>
            </a:r>
          </a:p>
          <a:p>
            <a:pPr lvl="1"/>
            <a:r>
              <a:rPr lang="en-US" dirty="0" smtClean="0"/>
              <a:t>Post-test: 69%</a:t>
            </a:r>
          </a:p>
          <a:p>
            <a:pPr lvl="1"/>
            <a:r>
              <a:rPr lang="en-US" dirty="0" smtClean="0"/>
              <a:t>Increase: 43.8%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en-US" dirty="0" smtClean="0"/>
              <a:t>Can the difference in test scores be attributed to the test group’s two extra class hours per week?</a:t>
            </a:r>
          </a:p>
          <a:p>
            <a:r>
              <a:rPr lang="en-US" dirty="0" smtClean="0"/>
              <a:t>What about extra Korean class hours by the control group?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about Word List vocabulary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method of </a:t>
            </a:r>
            <a:r>
              <a:rPr lang="en-US" dirty="0" err="1" smtClean="0"/>
              <a:t>hanqca</a:t>
            </a:r>
            <a:r>
              <a:rPr lang="en-US" dirty="0" smtClean="0"/>
              <a:t> instruction make a difference?</a:t>
            </a:r>
          </a:p>
          <a:p>
            <a:r>
              <a:rPr lang="en-US" dirty="0" smtClean="0"/>
              <a:t>If introduced at the beginning level, what amount extent is appropriate?</a:t>
            </a:r>
          </a:p>
          <a:p>
            <a:r>
              <a:rPr lang="en-US" dirty="0" smtClean="0"/>
              <a:t>Does the learner’s level determine what instruction paradigm is most effect, or does one paradigm work for </a:t>
            </a:r>
            <a:r>
              <a:rPr lang="en-US" smtClean="0"/>
              <a:t>all levels?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KFL – Korean as a Foreign Language for native English speakers.</a:t>
            </a:r>
          </a:p>
          <a:p>
            <a:r>
              <a:rPr lang="en-US" dirty="0" err="1" smtClean="0"/>
              <a:t>Hanqca</a:t>
            </a:r>
            <a:r>
              <a:rPr lang="en-US" dirty="0" smtClean="0"/>
              <a:t> – Sino-Korean Characters, or individual Chinese characters as may be used in a text of Korean Language to express words of Chinese origin.</a:t>
            </a:r>
          </a:p>
          <a:p>
            <a:r>
              <a:rPr lang="en-US" dirty="0" smtClean="0"/>
              <a:t>Sino-Korean Vocabulary – 1) vocabulary historically Chinese in origin borrowed into Korean, 2) as well as new words coined by Koreans using Chinese roots or morphemes.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Sino-Korean vocabulary comprises 60 </a:t>
            </a:r>
            <a:r>
              <a:rPr lang="en-US" dirty="0" smtClean="0"/>
              <a:t>– 70 percent </a:t>
            </a:r>
            <a:r>
              <a:rPr lang="en-US" altLang="ko-KR" dirty="0" smtClean="0"/>
              <a:t>of</a:t>
            </a:r>
            <a:r>
              <a:rPr lang="ko-KR" altLang="en-US" dirty="0" smtClean="0"/>
              <a:t> </a:t>
            </a:r>
            <a:r>
              <a:rPr lang="en-US" altLang="ko-KR" dirty="0" smtClean="0"/>
              <a:t>all Korean words.</a:t>
            </a:r>
            <a:endParaRPr lang="en-US" altLang="ko-KR" dirty="0" smtClean="0"/>
          </a:p>
          <a:p>
            <a:r>
              <a:rPr lang="en-US" dirty="0" smtClean="0"/>
              <a:t>These words can be and often are expressed in written form using </a:t>
            </a:r>
            <a:r>
              <a:rPr lang="en-US" dirty="0" err="1" smtClean="0"/>
              <a:t>hanqca</a:t>
            </a:r>
            <a:r>
              <a:rPr lang="en-US" dirty="0" smtClean="0"/>
              <a:t>, especially to disambiguate homophones, despite the fact that the words are amply expressed using the native Korean script </a:t>
            </a:r>
            <a:r>
              <a:rPr lang="en-US" dirty="0" err="1" smtClean="0"/>
              <a:t>hankul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study and use of </a:t>
            </a:r>
            <a:r>
              <a:rPr lang="en-US" dirty="0" err="1" smtClean="0"/>
              <a:t>hanqca</a:t>
            </a:r>
            <a:r>
              <a:rPr lang="en-US" dirty="0" smtClean="0"/>
              <a:t> has historically played a significant role in the education of the Korean literate class.</a:t>
            </a:r>
          </a:p>
          <a:p>
            <a:r>
              <a:rPr lang="en-US" dirty="0" smtClean="0"/>
              <a:t>Korean middle and high school students today are required to learn 1800 </a:t>
            </a:r>
            <a:r>
              <a:rPr lang="en-US" dirty="0" err="1" smtClean="0"/>
              <a:t>hanqca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What does this mean for the place of </a:t>
            </a:r>
            <a:r>
              <a:rPr lang="en-US" sz="4400" dirty="0" err="1" smtClean="0"/>
              <a:t>hanqca</a:t>
            </a:r>
            <a:r>
              <a:rPr lang="en-US" sz="4400" dirty="0" smtClean="0"/>
              <a:t> instruction in the KFL classroom?</a:t>
            </a:r>
          </a:p>
          <a:p>
            <a:r>
              <a:rPr lang="en-US" sz="4400" dirty="0" smtClean="0"/>
              <a:t>That is, does it belong?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en-US" dirty="0" err="1" smtClean="0"/>
              <a:t>Hanqca</a:t>
            </a:r>
            <a:r>
              <a:rPr lang="en-US" dirty="0" smtClean="0"/>
              <a:t> is purely an orthographic phenomenon and has little to no practical pedagogical function in a KFL classroom.</a:t>
            </a:r>
          </a:p>
          <a:p>
            <a:r>
              <a:rPr lang="en-US" dirty="0" smtClean="0"/>
              <a:t>With </a:t>
            </a:r>
            <a:r>
              <a:rPr lang="en-US" dirty="0" err="1" smtClean="0"/>
              <a:t>hanqca</a:t>
            </a:r>
            <a:r>
              <a:rPr lang="en-US" dirty="0" smtClean="0"/>
              <a:t> being almost completely dropped from newly published Korean texts, </a:t>
            </a:r>
            <a:r>
              <a:rPr lang="en-US" dirty="0" err="1" smtClean="0"/>
              <a:t>hanqca</a:t>
            </a:r>
            <a:r>
              <a:rPr lang="en-US" dirty="0" smtClean="0"/>
              <a:t> instruction, especially at the beginning level, is needless and anachronistic in a modern language classroom where emphasis should be first and foremost on oral performance.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en-US" dirty="0" err="1" smtClean="0"/>
              <a:t>Hanqca</a:t>
            </a:r>
            <a:r>
              <a:rPr lang="en-US" dirty="0" smtClean="0"/>
              <a:t> instruction is a long cherished method for studying the roots of Sino-Korean loan words.</a:t>
            </a:r>
          </a:p>
          <a:p>
            <a:r>
              <a:rPr lang="en-US" dirty="0" smtClean="0"/>
              <a:t>It is an effective tool for language learning that helps students acquire loans quickly.</a:t>
            </a:r>
          </a:p>
          <a:p>
            <a:r>
              <a:rPr lang="en-US" dirty="0" smtClean="0"/>
              <a:t>Because it is an aid to vocabulary acquisition it should be incorporated into the KFL classroom, even at the beginning level.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Refining the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If incorporated into a KFL curriculum does </a:t>
            </a:r>
            <a:r>
              <a:rPr lang="en-US" dirty="0" err="1" smtClean="0"/>
              <a:t>hanqca</a:t>
            </a:r>
            <a:r>
              <a:rPr lang="en-US" dirty="0" smtClean="0"/>
              <a:t> instruction increase students’ acquisition of Sino-Korean vocabulary?</a:t>
            </a:r>
          </a:p>
          <a:p>
            <a:r>
              <a:rPr lang="en-US" dirty="0" smtClean="0"/>
              <a:t>If not, we may argue for the exclusion of </a:t>
            </a:r>
            <a:r>
              <a:rPr lang="en-US" dirty="0" err="1" smtClean="0"/>
              <a:t>hanqca</a:t>
            </a:r>
            <a:r>
              <a:rPr lang="en-US" dirty="0" smtClean="0"/>
              <a:t> from KFL programs except as merely an interesting historical or orthographic phenomenon.</a:t>
            </a:r>
          </a:p>
          <a:p>
            <a:r>
              <a:rPr lang="en-US" dirty="0" smtClean="0"/>
              <a:t>If such instruction does improve Sino-Korean vocabulary acquisition, however, it is worth serious consideration as an essential pedagogical tool of KFL from beginning levels.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a period of two semesters all students taking BYU’s KOREA 301 were offered a semester long two-credit hour course in </a:t>
            </a:r>
            <a:r>
              <a:rPr lang="en-US" dirty="0" err="1" smtClean="0"/>
              <a:t>hanqca</a:t>
            </a:r>
            <a:r>
              <a:rPr lang="en-US" dirty="0" smtClean="0"/>
              <a:t> instruction.</a:t>
            </a:r>
          </a:p>
          <a:p>
            <a:r>
              <a:rPr lang="en-US" dirty="0" smtClean="0"/>
              <a:t>The course was not mandatory and students signed up on a volunteer basis.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Those participating in </a:t>
            </a:r>
            <a:r>
              <a:rPr lang="en-US" dirty="0" err="1" smtClean="0"/>
              <a:t>hanqca</a:t>
            </a:r>
            <a:r>
              <a:rPr lang="en-US" dirty="0" smtClean="0"/>
              <a:t> instruction were taken as a test sample while non-participants served as a control sample.</a:t>
            </a:r>
          </a:p>
          <a:p>
            <a:r>
              <a:rPr lang="en-US" dirty="0" smtClean="0"/>
              <a:t>In all, 45 students were tested—the control group comprising 32 students with the remaining 13 student-volunteers comprising the test group.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493</TotalTime>
  <Words>664</Words>
  <Application>Microsoft Office PowerPoint</Application>
  <PresentationFormat>On-screen Show (4:3)</PresentationFormat>
  <Paragraphs>65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HANQCA INSTRUCTION AND KFL EDUCATION</vt:lpstr>
      <vt:lpstr>Definition of Terms</vt:lpstr>
      <vt:lpstr>Issue</vt:lpstr>
      <vt:lpstr>Question?</vt:lpstr>
      <vt:lpstr>Side A</vt:lpstr>
      <vt:lpstr>Side B</vt:lpstr>
      <vt:lpstr>Refining the Question</vt:lpstr>
      <vt:lpstr>Methodology</vt:lpstr>
      <vt:lpstr>Methodology, cont.</vt:lpstr>
      <vt:lpstr>Methodology, cont.</vt:lpstr>
      <vt:lpstr>Test Results</vt:lpstr>
      <vt:lpstr>Problems</vt:lpstr>
      <vt:lpstr>Further Research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HANQCA INSTRUCTION AND KFL EDUCATION</dc:title>
  <dc:creator>Open Access Computer Labs</dc:creator>
  <cp:lastModifiedBy>William Scott Wells</cp:lastModifiedBy>
  <cp:revision>58</cp:revision>
  <dcterms:created xsi:type="dcterms:W3CDTF">2008-04-07T18:03:12Z</dcterms:created>
  <dcterms:modified xsi:type="dcterms:W3CDTF">2008-04-08T14:44:19Z</dcterms:modified>
</cp:coreProperties>
</file>